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65" r:id="rId4"/>
    <p:sldId id="264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147" autoAdjust="0"/>
  </p:normalViewPr>
  <p:slideViewPr>
    <p:cSldViewPr snapToGrid="0" showGuides="1">
      <p:cViewPr varScale="1">
        <p:scale>
          <a:sx n="51" d="100"/>
          <a:sy n="51" d="100"/>
        </p:scale>
        <p:origin x="13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2FF35-E437-413C-87A7-F0C5CF6F25F8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FAA80-7384-4C7F-84D7-2754B22B7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6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UHPSFC-MS = Ultra high performance supercritical fluid carbon dioxide (liquid chromatography) – (electrospray ionisation) mass spectrometry</a:t>
            </a:r>
          </a:p>
          <a:p>
            <a:endParaRPr lang="en-GB" dirty="0" smtClean="0"/>
          </a:p>
          <a:p>
            <a:r>
              <a:rPr lang="en-GB" dirty="0" smtClean="0"/>
              <a:t>A version of LC-MS, similar to HPLC-MS, except using super-critical</a:t>
            </a:r>
            <a:r>
              <a:rPr lang="en-GB" baseline="0" dirty="0" smtClean="0"/>
              <a:t> fluid CO</a:t>
            </a:r>
            <a:r>
              <a:rPr lang="en-GB" baseline="-25000" dirty="0" smtClean="0"/>
              <a:t>2</a:t>
            </a:r>
            <a:r>
              <a:rPr lang="en-GB" baseline="0" dirty="0" smtClean="0"/>
              <a:t> as the chromatography eluent (it’s a system we have with a special protocol that works very well for triglycerides). T</a:t>
            </a:r>
            <a:r>
              <a:rPr lang="en-GB" baseline="-25000" dirty="0" smtClean="0"/>
              <a:t>R</a:t>
            </a:r>
            <a:r>
              <a:rPr lang="en-GB" baseline="0" dirty="0" smtClean="0"/>
              <a:t> = retention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major peak is </a:t>
            </a:r>
            <a:r>
              <a:rPr lang="en-GB" baseline="0" dirty="0" err="1" smtClean="0"/>
              <a:t>trimyristin</a:t>
            </a:r>
            <a:r>
              <a:rPr lang="en-GB" baseline="0" dirty="0" smtClean="0"/>
              <a:t> (triglyceride of glycerol + </a:t>
            </a:r>
            <a:r>
              <a:rPr lang="en-GB" baseline="0" dirty="0" err="1" smtClean="0"/>
              <a:t>myristic</a:t>
            </a:r>
            <a:r>
              <a:rPr lang="en-GB" baseline="0" dirty="0" smtClean="0"/>
              <a:t> acid). The other two are variations, one missing 2xCH</a:t>
            </a:r>
            <a:r>
              <a:rPr lang="en-GB" baseline="-25000" dirty="0" smtClean="0"/>
              <a:t>2</a:t>
            </a:r>
            <a:r>
              <a:rPr lang="en-GB" baseline="0" dirty="0" smtClean="0"/>
              <a:t> on one hydrocarbon chain (</a:t>
            </a:r>
            <a:r>
              <a:rPr lang="en-GB" baseline="0" dirty="0" err="1" smtClean="0"/>
              <a:t>lauric</a:t>
            </a:r>
            <a:r>
              <a:rPr lang="en-GB" baseline="0" dirty="0" smtClean="0"/>
              <a:t> acid), and the other with two extra CH</a:t>
            </a:r>
            <a:r>
              <a:rPr lang="en-GB" baseline="-25000" dirty="0" smtClean="0"/>
              <a:t>2</a:t>
            </a:r>
            <a:r>
              <a:rPr lang="en-GB" baseline="0" dirty="0" smtClean="0"/>
              <a:t> in one hydrocarbon chain (palmitic acid). This represents a true natural mixture in the recrystallised “</a:t>
            </a:r>
            <a:r>
              <a:rPr lang="en-GB" baseline="0" dirty="0" err="1" smtClean="0"/>
              <a:t>trimyristin</a:t>
            </a:r>
            <a:r>
              <a:rPr lang="en-GB" baseline="0" dirty="0" smtClean="0"/>
              <a:t>”, showing how even nature isn’t a perfect chemist.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18287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standard</a:t>
            </a:r>
            <a:r>
              <a:rPr lang="en-GB" baseline="0" dirty="0" smtClean="0"/>
              <a:t> electrospray ionisation (ESI) of each of those three peaks, as the quasi-molecular ion, [M + NH</a:t>
            </a:r>
            <a:r>
              <a:rPr lang="en-GB" baseline="-25000" dirty="0" smtClean="0"/>
              <a:t>4</a:t>
            </a:r>
            <a:r>
              <a:rPr lang="en-GB" baseline="0" dirty="0" smtClean="0"/>
              <a:t>]</a:t>
            </a:r>
            <a:r>
              <a:rPr lang="en-GB" baseline="30000" dirty="0" smtClean="0"/>
              <a:t>+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094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Gas</a:t>
            </a:r>
            <a:r>
              <a:rPr lang="en-GB" baseline="0" dirty="0" smtClean="0"/>
              <a:t> Chromatography-mass spec (GC-MS) analysis of the oil left after evaporation of the filtrate (nutmeg oil). Usually nutmeg oil is extracted separately by steam distillation, but the composition is similar. It should be a yellow/orange oil, but the oil I recovered from the yellow solution, was orange/brown.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There are over 30 different compounds in nutmeg oil (see the research paper for a list), including several aromatic ethers (e.g. </a:t>
            </a:r>
            <a:r>
              <a:rPr lang="en-GB" baseline="0" dirty="0" err="1" smtClean="0"/>
              <a:t>myristicin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safrole</a:t>
            </a:r>
            <a:r>
              <a:rPr lang="en-GB" baseline="0" dirty="0" smtClean="0"/>
              <a:t>), terpenes (e.g. limonene, alpha-</a:t>
            </a:r>
            <a:r>
              <a:rPr lang="en-GB" baseline="0" dirty="0" err="1" smtClean="0"/>
              <a:t>pinene</a:t>
            </a:r>
            <a:r>
              <a:rPr lang="en-GB" baseline="0" dirty="0" smtClean="0"/>
              <a:t>), terpene alcohols (e.g. </a:t>
            </a:r>
            <a:r>
              <a:rPr lang="en-GB" baseline="0" dirty="0" err="1" smtClean="0"/>
              <a:t>terpineol</a:t>
            </a:r>
            <a:r>
              <a:rPr lang="en-GB" baseline="0" dirty="0" smtClean="0"/>
              <a:t>), and other compounds. One of the largest components is the hallucinogen, </a:t>
            </a:r>
            <a:r>
              <a:rPr lang="en-GB" baseline="0" dirty="0" err="1" smtClean="0"/>
              <a:t>myristicin</a:t>
            </a:r>
            <a:r>
              <a:rPr lang="en-GB" baseline="0" dirty="0" smtClean="0"/>
              <a:t>, with a retention time (T</a:t>
            </a:r>
            <a:r>
              <a:rPr lang="en-GB" baseline="-25000" dirty="0" smtClean="0"/>
              <a:t>R</a:t>
            </a:r>
            <a:r>
              <a:rPr lang="en-GB" baseline="0" dirty="0" smtClean="0"/>
              <a:t>) in our GC of 14.62 min.</a:t>
            </a:r>
          </a:p>
          <a:p>
            <a:endParaRPr lang="en-GB" baseline="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7652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Myristicin</a:t>
            </a:r>
            <a:r>
              <a:rPr lang="en-GB" baseline="0" dirty="0" smtClean="0"/>
              <a:t> fragments in Electron-Ionisation Mass Spec (EI-MS), the most easily identifiable fragments (highlighted) being loss of the CH</a:t>
            </a:r>
            <a:r>
              <a:rPr lang="en-GB" baseline="-25000" dirty="0" smtClean="0"/>
              <a:t>3</a:t>
            </a:r>
            <a:r>
              <a:rPr lang="en-GB" baseline="0" dirty="0" smtClean="0"/>
              <a:t>O or alkene group, but the molecular ion is still very strong.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introduce the molecular ion to undergraduates as a radical cation, but I presume it is introduced as a cation only at A-level.</a:t>
            </a:r>
          </a:p>
          <a:p>
            <a:endParaRPr lang="en-GB" baseline="0" dirty="0" smtClean="0"/>
          </a:p>
          <a:p>
            <a:r>
              <a:rPr lang="en-GB" baseline="0" dirty="0" smtClean="0"/>
              <a:t>See the PNG image showing the fragmentation, with both a summary and the mechanisms too, although I expect the mechanisms are beyond A-level.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076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Can search the National Institute of Standards and Technology database (http://webbook.nist.gov/chemistry/)</a:t>
            </a:r>
            <a:r>
              <a:rPr lang="en-GB" baseline="0" dirty="0" smtClean="0"/>
              <a:t> or other libraries for a spectrum match (IR, MS etc.). Library/database matching is invaluable, both in natural product identification, and in forensic analysis (scene-of-crime, drug detection/doping analysis</a:t>
            </a:r>
            <a:r>
              <a:rPr lang="en-GB" baseline="0" smtClean="0"/>
              <a:t>, </a:t>
            </a:r>
            <a:r>
              <a:rPr lang="en-GB" baseline="0" smtClean="0"/>
              <a:t>environmental </a:t>
            </a:r>
            <a:r>
              <a:rPr lang="en-GB" baseline="0" dirty="0" smtClean="0"/>
              <a:t>pollution).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AA80-7384-4C7F-84D7-2754B22B7FA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823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27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3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7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2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53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17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52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7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1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CFF26-C0A9-45DE-B5BF-042E52FDA6DF}" type="datetimeFigureOut">
              <a:rPr lang="en-GB" smtClean="0"/>
              <a:t>28/02/2018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AF02-9ECE-46E1-8A4F-BBC4E26F4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03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21" y="1581914"/>
            <a:ext cx="10458757" cy="5276086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568163" y="5397043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1.12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911008" y="1307956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1.22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066948" y="4729934"/>
            <a:ext cx="20746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1.32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UHPSFC-MS </a:t>
            </a:r>
            <a:r>
              <a:rPr lang="en-GB" sz="4000" dirty="0" err="1" smtClean="0"/>
              <a:t>Trimyristin</a:t>
            </a:r>
            <a:r>
              <a:rPr lang="en-GB" sz="4000" dirty="0" smtClean="0"/>
              <a:t> (RICC)</a:t>
            </a:r>
            <a:endParaRPr lang="en-GB" sz="4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595852"/>
              </p:ext>
            </p:extLst>
          </p:nvPr>
        </p:nvGraphicFramePr>
        <p:xfrm>
          <a:off x="2719940" y="1493631"/>
          <a:ext cx="3455987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S ChemDraw Drawing" r:id="rId5" imgW="2923930" imgH="2637700" progId="ChemDraw.Document.6.0">
                  <p:embed/>
                </p:oleObj>
              </mc:Choice>
              <mc:Fallback>
                <p:oleObj name="CS ChemDraw Drawing" r:id="rId5" imgW="2923930" imgH="26377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9940" y="1493631"/>
                        <a:ext cx="3455987" cy="311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3749565" y="5865619"/>
            <a:ext cx="3161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Molecular Formula: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Exact Mass: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694.6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08870" y="5157960"/>
            <a:ext cx="3161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Molecular Formula: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Exact Mass: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750.7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Positive ion ESI-MS </a:t>
            </a:r>
            <a:r>
              <a:rPr lang="en-GB" sz="4000" dirty="0" err="1" smtClean="0"/>
              <a:t>Trimyristin</a:t>
            </a:r>
            <a:endParaRPr lang="en-GB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510" y="1183341"/>
            <a:ext cx="10859448" cy="54782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207665" y="3379211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740</a:t>
            </a:r>
          </a:p>
          <a:p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8302" y="5387812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712</a:t>
            </a:r>
          </a:p>
          <a:p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518906" y="1604960"/>
            <a:ext cx="177805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latin typeface="Georgia" panose="02040502050405020303" pitchFamily="18" charset="0"/>
              </a:rPr>
              <a:t>m/z</a:t>
            </a:r>
            <a:r>
              <a:rPr lang="en-GB" sz="2400" dirty="0">
                <a:latin typeface="Georgia" panose="02040502050405020303" pitchFamily="18" charset="0"/>
              </a:rPr>
              <a:t> 768</a:t>
            </a:r>
          </a:p>
          <a:p>
            <a:pPr algn="ctr"/>
            <a:r>
              <a:rPr lang="en-GB" sz="2400" dirty="0">
                <a:latin typeface="Georgia" panose="02040502050405020303" pitchFamily="18" charset="0"/>
              </a:rPr>
              <a:t>[M + NH</a:t>
            </a:r>
            <a:r>
              <a:rPr lang="en-GB" sz="2400" baseline="-25000" dirty="0">
                <a:latin typeface="Georgia" panose="02040502050405020303" pitchFamily="18" charset="0"/>
              </a:rPr>
              <a:t>4</a:t>
            </a:r>
            <a:r>
              <a:rPr lang="en-GB" sz="2400" dirty="0">
                <a:latin typeface="Georgia" panose="02040502050405020303" pitchFamily="18" charset="0"/>
              </a:rPr>
              <a:t>]</a:t>
            </a:r>
            <a:r>
              <a:rPr lang="en-GB" sz="2400" baseline="30000" dirty="0">
                <a:latin typeface="Georgia" panose="02040502050405020303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193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62" y="1443596"/>
            <a:ext cx="10797883" cy="53875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133480" y="1610006"/>
            <a:ext cx="22156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Georgia" panose="02040502050405020303" pitchFamily="18" charset="0"/>
              </a:rPr>
              <a:t>T</a:t>
            </a:r>
            <a:r>
              <a:rPr lang="en-GB" sz="2400" baseline="-25000" dirty="0" smtClean="0">
                <a:latin typeface="Georgia" panose="02040502050405020303" pitchFamily="18" charset="0"/>
              </a:rPr>
              <a:t>R</a:t>
            </a:r>
            <a:r>
              <a:rPr lang="en-GB" sz="2400" dirty="0" smtClean="0">
                <a:latin typeface="Georgia" panose="02040502050405020303" pitchFamily="18" charset="0"/>
              </a:rPr>
              <a:t> = 14.62 min</a:t>
            </a:r>
            <a:endParaRPr lang="en-GB" sz="2400" baseline="30000" dirty="0">
              <a:latin typeface="Georgia" panose="02040502050405020303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GC-MS of nutmeg oils, Total Ion Current Chromatogram (TICC)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473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927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70 eV electron ionisation mass spectrum (EI-MS) T</a:t>
            </a:r>
            <a:r>
              <a:rPr lang="en-GB" sz="4000" baseline="-25000" dirty="0" smtClean="0"/>
              <a:t>R</a:t>
            </a:r>
            <a:r>
              <a:rPr lang="en-GB" sz="4000" dirty="0" smtClean="0"/>
              <a:t> = 14.62 min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35617" y="1358154"/>
            <a:ext cx="10743955" cy="5360604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877915"/>
              </p:ext>
            </p:extLst>
          </p:nvPr>
        </p:nvGraphicFramePr>
        <p:xfrm>
          <a:off x="5486400" y="1902838"/>
          <a:ext cx="2267743" cy="189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CS ChemDraw Drawing" r:id="rId5" imgW="1691028" imgH="1413567" progId="ChemDraw.Document.6.0">
                  <p:embed/>
                </p:oleObj>
              </mc:Choice>
              <mc:Fallback>
                <p:oleObj name="CS ChemDraw Drawing" r:id="rId5" imgW="1691028" imgH="14135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86400" y="1902838"/>
                        <a:ext cx="2267743" cy="1895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353550" y="1317332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192.13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68904" y="4945711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165.08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16429" y="5073687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161.05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982200" y="1686664"/>
            <a:ext cx="816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</a:t>
            </a:r>
            <a:r>
              <a:rPr lang="en-GB" sz="3200" b="1" baseline="30000" dirty="0" smtClean="0"/>
              <a:t>+•</a:t>
            </a:r>
            <a:endParaRPr lang="en-GB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29553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639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</a:t>
            </a:r>
            <a:r>
              <a:rPr lang="en-GB" sz="4000" baseline="-25000" dirty="0" smtClean="0"/>
              <a:t>R</a:t>
            </a:r>
            <a:r>
              <a:rPr lang="en-GB" sz="4000" dirty="0" smtClean="0"/>
              <a:t> = 14.62 min EI-MS </a:t>
            </a:r>
            <a:r>
              <a:rPr lang="en-GB" sz="4000" dirty="0"/>
              <a:t>N</a:t>
            </a:r>
            <a:r>
              <a:rPr lang="en-GB" sz="4000" dirty="0" smtClean="0"/>
              <a:t>IST library match</a:t>
            </a:r>
            <a:endParaRPr lang="en-GB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356D1-3E87-4116-A868-1AE92738DFB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102659"/>
            <a:ext cx="9740474" cy="5618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6100" y="3289300"/>
            <a:ext cx="2176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EI-MS of </a:t>
            </a:r>
            <a:r>
              <a:rPr lang="en-GB" sz="2000" b="1" dirty="0" err="1" smtClean="0"/>
              <a:t>myristicin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18952" y="5448300"/>
            <a:ext cx="1657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Library Match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92965" y="3289300"/>
            <a:ext cx="1291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Difference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2025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533</Words>
  <Application>Microsoft Office PowerPoint</Application>
  <PresentationFormat>Widescreen</PresentationFormat>
  <Paragraphs>49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Georgia</vt:lpstr>
      <vt:lpstr>Office Theme</vt:lpstr>
      <vt:lpstr>CS ChemDraw Drawing</vt:lpstr>
      <vt:lpstr>UHPSFC-MS Trimyristin (RICC)</vt:lpstr>
      <vt:lpstr>Positive ion ESI-MS Trimyristin</vt:lpstr>
      <vt:lpstr>GC-MS of nutmeg oils, Total Ion Current Chromatogram (TICC)</vt:lpstr>
      <vt:lpstr>70 eV electron ionisation mass spectrum (EI-MS) TR = 14.62 min</vt:lpstr>
      <vt:lpstr>TR = 14.62 min EI-MS NIST library match</vt:lpstr>
    </vt:vector>
  </TitlesOfParts>
  <Company>University of Southampton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Langley G.J.</dc:creator>
  <cp:lastModifiedBy>Gerrard S.R.</cp:lastModifiedBy>
  <cp:revision>26</cp:revision>
  <dcterms:created xsi:type="dcterms:W3CDTF">2017-03-16T09:27:54Z</dcterms:created>
  <dcterms:modified xsi:type="dcterms:W3CDTF">2018-02-28T17:15:04Z</dcterms:modified>
</cp:coreProperties>
</file>